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90" r:id="rId2"/>
    <p:sldMasterId id="2147483704" r:id="rId3"/>
  </p:sldMasterIdLst>
  <p:notesMasterIdLst>
    <p:notesMasterId r:id="rId14"/>
  </p:notesMasterIdLst>
  <p:handoutMasterIdLst>
    <p:handoutMasterId r:id="rId15"/>
  </p:handoutMasterIdLst>
  <p:sldIdLst>
    <p:sldId id="296" r:id="rId4"/>
    <p:sldId id="256" r:id="rId5"/>
    <p:sldId id="257" r:id="rId6"/>
    <p:sldId id="270" r:id="rId7"/>
    <p:sldId id="267" r:id="rId8"/>
    <p:sldId id="259" r:id="rId9"/>
    <p:sldId id="261" r:id="rId10"/>
    <p:sldId id="263" r:id="rId11"/>
    <p:sldId id="271" r:id="rId12"/>
    <p:sldId id="295" r:id="rId13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phine MARCILLAC" initials="DM" lastIdx="1" clrIdx="0">
    <p:extLst>
      <p:ext uri="{19B8F6BF-5375-455C-9EA6-DF929625EA0E}">
        <p15:presenceInfo xmlns:p15="http://schemas.microsoft.com/office/powerpoint/2012/main" userId="S-1-5-21-2188204686-3892655078-436024022-1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FCE"/>
    <a:srgbClr val="223A66"/>
    <a:srgbClr val="3CA8B9"/>
    <a:srgbClr val="D7007F"/>
    <a:srgbClr val="FF9100"/>
    <a:srgbClr val="8692A7"/>
    <a:srgbClr val="D9116F"/>
    <a:srgbClr val="F37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 snapToGrid="0" snapToObjects="1">
      <p:cViewPr varScale="1">
        <p:scale>
          <a:sx n="100" d="100"/>
          <a:sy n="100" d="100"/>
        </p:scale>
        <p:origin x="15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35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C2ECBDD4-30F7-0046-B4E1-01FE68ED6A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044BD3-7727-3746-9F76-EC8D6FDB6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99562-0263-FC43-BD41-0B11AA74EC45}" type="datetimeFigureOut">
              <a:rPr lang="fr-FR" smtClean="0"/>
              <a:t>05/05/2025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E6A9F6-A883-CA40-8CC6-F35DF496AB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4178DE-1EAD-CA4D-A170-C50028539C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FCD2E-60D6-1546-8DF1-A7ABFBCE22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22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1A28-F7EE-B749-8100-363805CFCEBF}" type="datetimeFigureOut">
              <a:rPr lang="fr-FR" smtClean="0"/>
              <a:t>05/05/2025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261D-F29F-2840-A9F0-EA88AB290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4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9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88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52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11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7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66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4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183" y="-135174"/>
            <a:ext cx="11633596" cy="732984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3102" y="6479239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6F9F6D3F-AD8B-41D5-A838-F18B66F09A2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81481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79983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1288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6109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072" y="0"/>
            <a:ext cx="11339928" cy="68579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E83E02E4-0B30-4078-86E9-3D34CE9DC469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190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25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 b="1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74357C1-C896-4982-9092-C0F6C2984D33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FC3745-0DB4-4C36-8B2C-A1A65BA4B374}"/>
              </a:ext>
            </a:extLst>
          </p:cNvPr>
          <p:cNvSpPr/>
          <p:nvPr userDrawn="1"/>
        </p:nvSpPr>
        <p:spPr>
          <a:xfrm>
            <a:off x="754402" y="896359"/>
            <a:ext cx="587287" cy="105888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09951EAD-1671-4159-8CD4-81F1BD2844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667095" y="5210290"/>
            <a:ext cx="1511944" cy="2568483"/>
          </a:xfrm>
          <a:prstGeom prst="rect">
            <a:avLst/>
          </a:prstGeom>
        </p:spPr>
      </p:pic>
      <p:pic>
        <p:nvPicPr>
          <p:cNvPr id="29" name="Graphique 28">
            <a:extLst>
              <a:ext uri="{FF2B5EF4-FFF2-40B4-BE49-F238E27FC236}">
                <a16:creationId xmlns:a16="http://schemas.microsoft.com/office/drawing/2014/main" id="{CFEDAE99-1EF0-493C-825B-CCAC41544F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75039">
            <a:off x="11700997" y="2701829"/>
            <a:ext cx="1511944" cy="2568483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F5095440-D8DC-4016-9A69-656BF2A131A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6266134">
            <a:off x="7574739" y="5583036"/>
            <a:ext cx="1735647" cy="294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53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A447016A-ACC7-4D1F-B7ED-A23DFA50BCE9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08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A3BBB5F1-7ED1-4D3E-A00E-6F7AB619123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947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2B3297A-4553-491A-ADB1-A5B907F14BB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04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0A807EC-8457-4FDF-9C26-3A13688A736C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65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6131B539-72A2-43D9-A0AC-B92F8563D83E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60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66FDC4B-FBE9-4FD7-A084-404BFBE89F1D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957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645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38946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49647" y="6488404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604450E-A13E-4F59-A1D5-1A4C9D58B849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78165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412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472149" y="657094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2032" y="64531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4796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6B2FC12-CE92-4F11-B2B2-184798CB06E8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796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893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9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EBE6B1-E120-79B7-2FD0-D1A59E27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512543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163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917CD2FC-5D16-4781-816C-FE2E7616D4CF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3328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818" y="-7515253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C977D3C-0AA4-49D5-8388-2288FCD6060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45477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E019F8CF-B22A-4294-979A-630F8C00BDF1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408126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0D701B2C-CDE6-4A4A-A640-EEAE61D405EE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39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A876882-DF2B-42C9-8F9B-36F86C972F2A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1611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806FB6DB-1CF9-449B-8B37-7CD075176168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479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D0BF7FFD-A2B4-4073-B664-19FE7381BEDA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891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5BD4E3E9-C11E-4D7F-B338-6EFE1815728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1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856E9D4-1CAE-4AFB-BCB4-9C19FC7B0C46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67DFD4-1176-A623-3532-A39EE44A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9711249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2E44B0-AD11-4F7B-B8F7-593F8E8E1E51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568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16361A07-DC38-4CC0-8F52-C95A006F7702}" type="datetime1">
              <a:rPr lang="fr-FR" smtClean="0"/>
              <a:t>05/05/2025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Confidentiel</a:t>
            </a:r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76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5FCA5247-E213-F046-8FFF-CF2B49105C54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473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72" y="-7216315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319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550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19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6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41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51" r:id="rId2"/>
    <p:sldLayoutId id="2147483688" r:id="rId3"/>
    <p:sldLayoutId id="2147483689" r:id="rId4"/>
    <p:sldLayoutId id="2147483658" r:id="rId5"/>
    <p:sldLayoutId id="2147483672" r:id="rId6"/>
    <p:sldLayoutId id="2147483674" r:id="rId7"/>
    <p:sldLayoutId id="2147483686" r:id="rId8"/>
    <p:sldLayoutId id="2147483687" r:id="rId9"/>
    <p:sldLayoutId id="2147483675" r:id="rId10"/>
    <p:sldLayoutId id="2147483685" r:id="rId11"/>
    <p:sldLayoutId id="2147483683" r:id="rId12"/>
    <p:sldLayoutId id="2147483677" r:id="rId13"/>
    <p:sldLayoutId id="2147483679" r:id="rId14"/>
    <p:sldLayoutId id="2147483684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08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91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CADRAGE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37029F-9361-4E06-985D-50AEE3C28CB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83229" y="639022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Confidentiel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6C2AF7D-FE9C-4936-9903-1C5CB47C815D}"/>
              </a:ext>
            </a:extLst>
          </p:cNvPr>
          <p:cNvSpPr txBox="1"/>
          <p:nvPr/>
        </p:nvSpPr>
        <p:spPr>
          <a:xfrm>
            <a:off x="412687" y="1234021"/>
            <a:ext cx="1150837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Objectif de la présentation</a:t>
            </a:r>
            <a:r>
              <a:rPr lang="fr-FR" sz="1600" u="sng" dirty="0">
                <a:solidFill>
                  <a:srgbClr val="223A66"/>
                </a:solidFill>
              </a:rPr>
              <a:t>:</a:t>
            </a:r>
            <a:r>
              <a:rPr lang="fr-FR" sz="1600" dirty="0">
                <a:solidFill>
                  <a:srgbClr val="223A66"/>
                </a:solidFill>
              </a:rPr>
              <a:t> Avoir un échange avec l’équipe projet sur l’ensemble des aspects du projet 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                        </a:t>
            </a:r>
            <a:r>
              <a:rPr lang="fr-FR" sz="1600" dirty="0">
                <a:solidFill>
                  <a:srgbClr val="223A66"/>
                </a:solidFill>
                <a:sym typeface="Wingdings" panose="05000000000000000000" pitchFamily="2" charset="2"/>
              </a:rPr>
              <a:t></a:t>
            </a:r>
            <a:r>
              <a:rPr lang="fr-FR" sz="1600" dirty="0">
                <a:solidFill>
                  <a:srgbClr val="223A66"/>
                </a:solidFill>
              </a:rPr>
              <a:t> complémentarité avec le dossier déposé.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i="1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SATT investit dans des projets à forts risques technologiques ayant un marché potentiel. L’objectif est d’identifier ensemble les risques à lever en cours du projet pour apporter de la valeur à votre projet (PI, Marché, Techno…).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600" dirty="0">
              <a:solidFill>
                <a:srgbClr val="223A6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Déroulement:</a:t>
            </a:r>
            <a:r>
              <a:rPr lang="fr-FR" sz="1600" b="1" dirty="0">
                <a:solidFill>
                  <a:srgbClr val="223A66"/>
                </a:solidFill>
              </a:rPr>
              <a:t> </a:t>
            </a:r>
            <a:r>
              <a:rPr lang="fr-FR" sz="1600" dirty="0">
                <a:solidFill>
                  <a:srgbClr val="223A66"/>
                </a:solidFill>
              </a:rPr>
              <a:t>Tour de table (5mn), Présentation du projet (20mn), Echanges et discussion (35mn)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>
              <a:solidFill>
                <a:srgbClr val="223A6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u="sng" dirty="0">
                <a:solidFill>
                  <a:srgbClr val="223A66"/>
                </a:solidFill>
              </a:rPr>
              <a:t>Auditoire:</a:t>
            </a:r>
            <a:r>
              <a:rPr lang="fr-FR" sz="1600" b="1" dirty="0">
                <a:solidFill>
                  <a:srgbClr val="223A66"/>
                </a:solidFill>
              </a:rPr>
              <a:t> </a:t>
            </a:r>
            <a:r>
              <a:rPr lang="fr-FR" sz="1600" dirty="0">
                <a:solidFill>
                  <a:srgbClr val="223A66"/>
                </a:solidFill>
              </a:rPr>
              <a:t>Des membres représentatifs des compétences de la SATT Paris Saclay: Spécialistes ou non du domaine scientifique de votre projet: Ingénieur Brevet, Juriste, chef de projet , chef de projet accompagnement start-up.</a:t>
            </a:r>
          </a:p>
          <a:p>
            <a:endParaRPr lang="fr-FR" sz="1600" dirty="0">
              <a:solidFill>
                <a:srgbClr val="223A66"/>
              </a:solidFill>
            </a:endParaRPr>
          </a:p>
          <a:p>
            <a:r>
              <a:rPr lang="fr-FR" sz="1600" b="1" u="sng" dirty="0">
                <a:solidFill>
                  <a:srgbClr val="223A66"/>
                </a:solidFill>
              </a:rPr>
              <a:t>Vous devez:</a:t>
            </a:r>
            <a:r>
              <a:rPr lang="fr-FR" sz="1600" b="1" dirty="0">
                <a:solidFill>
                  <a:srgbClr val="223A66"/>
                </a:solidFill>
              </a:rPr>
              <a:t>   </a:t>
            </a:r>
            <a:r>
              <a:rPr lang="fr-FR" sz="1600" dirty="0">
                <a:solidFill>
                  <a:srgbClr val="223A66"/>
                </a:solidFill>
              </a:rPr>
              <a:t>- Respecter le temps de présentation (20mn)</a:t>
            </a:r>
          </a:p>
          <a:p>
            <a:r>
              <a:rPr lang="fr-FR" sz="1600" dirty="0">
                <a:solidFill>
                  <a:srgbClr val="223A66"/>
                </a:solidFill>
              </a:rPr>
              <a:t>	       - Faire apparaitre tous les chapitres et aspects du projet présents dans la trame de présentation fournie.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- Mettre en avant les </a:t>
            </a:r>
            <a:r>
              <a:rPr lang="fr-FR" sz="1600" b="1" dirty="0">
                <a:solidFill>
                  <a:srgbClr val="223A66"/>
                </a:solidFill>
              </a:rPr>
              <a:t>éléments différenciants </a:t>
            </a:r>
            <a:r>
              <a:rPr lang="fr-FR" sz="1600" dirty="0">
                <a:solidFill>
                  <a:srgbClr val="223A66"/>
                </a:solidFill>
              </a:rPr>
              <a:t>de votre projet et les risques principaux à lever</a:t>
            </a:r>
          </a:p>
          <a:p>
            <a:r>
              <a:rPr lang="fr-FR" sz="1600" b="1" u="sng" dirty="0">
                <a:solidFill>
                  <a:srgbClr val="223A66"/>
                </a:solidFill>
              </a:rPr>
              <a:t>Vous pouvez:</a:t>
            </a:r>
            <a:r>
              <a:rPr lang="fr-FR" sz="1600" b="1" dirty="0">
                <a:solidFill>
                  <a:srgbClr val="223A66"/>
                </a:solidFill>
              </a:rPr>
              <a:t>  </a:t>
            </a:r>
            <a:r>
              <a:rPr lang="fr-FR" sz="1600" dirty="0">
                <a:solidFill>
                  <a:srgbClr val="223A66"/>
                </a:solidFill>
              </a:rPr>
              <a:t>- Convier toute personne qui sera impliquée dans le projet pour apporter des éléments techniques, marché, PI…</a:t>
            </a:r>
            <a:endParaRPr lang="fr-FR" sz="1600" u="sng" dirty="0">
              <a:solidFill>
                <a:srgbClr val="223A66"/>
              </a:solidFill>
            </a:endParaRPr>
          </a:p>
          <a:p>
            <a:r>
              <a:rPr lang="fr-FR" sz="1600" dirty="0">
                <a:solidFill>
                  <a:srgbClr val="223A66"/>
                </a:solidFill>
              </a:rPr>
              <a:t>	        - Modifier l’ordre de la présentation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- Modifier le nombre de diapositives pour donner plus de poids sur les éléments qui vous semblent importants</a:t>
            </a:r>
          </a:p>
          <a:p>
            <a:r>
              <a:rPr lang="fr-FR" sz="1600" dirty="0">
                <a:solidFill>
                  <a:srgbClr val="223A66"/>
                </a:solidFill>
              </a:rPr>
              <a:t>                          - Avoir des diapos Back-up </a:t>
            </a:r>
            <a:r>
              <a:rPr lang="fr-FR" sz="1600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pour alimenter la discussion qui suivra votre présentation </a:t>
            </a:r>
          </a:p>
          <a:p>
            <a:r>
              <a:rPr lang="fr-FR" sz="1600" dirty="0">
                <a:solidFill>
                  <a:srgbClr val="223A6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=&gt;  en particulier des résultats expérimentaux complémentaires qui soutiennent l’état d’avancée du projet, les       		éléments différenciant du projet et les verrous levés et/ou à lever</a:t>
            </a:r>
            <a:endParaRPr lang="fr-FR" sz="1600" dirty="0">
              <a:solidFill>
                <a:srgbClr val="223A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86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pPr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A2F29AA2-12D9-35E2-D5C2-66AE600BD389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0209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4D0566-B347-4661-8453-F735F81E3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3CA8B9"/>
                </a:solidFill>
              </a:rPr>
              <a:t>Nom du projet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98BD17-FC0A-4CC6-A4C4-8BF03F9510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Logo(s) établissement(s)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231C85-A3EA-4DAD-BF8D-A5619BA8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C433B7-0894-4F98-A8E9-A6AD4B7B2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E41DFB0-8B11-4163-AD43-1F640DF0E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05717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Équipe &amp; Acteurs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2ADA76E-6C60-4236-998F-D61575F45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z="1600" dirty="0"/>
              <a:t>Présentez les Parties impliquées dans le projet 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Equipe projet (Personnes directement impliquées dans le projet)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Labo &amp; Equipe labo support du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Le cas échéant, les plateformes &amp; équipements académiques associés au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sz="1600" dirty="0"/>
              <a:t>Le cas échéant, les partenaires académiques ou industriels ( autre laboratoire de recherche, équipe de recherche commune…)</a:t>
            </a:r>
          </a:p>
          <a:p>
            <a:endParaRPr lang="fr-FR" sz="16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AB73C7-F40F-BD70-822C-BA3A3A306C55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99982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181DC23-B32B-4E6E-B887-66EC29DE4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32417"/>
              </p:ext>
            </p:extLst>
          </p:nvPr>
        </p:nvGraphicFramePr>
        <p:xfrm>
          <a:off x="155641" y="1100861"/>
          <a:ext cx="11765116" cy="51908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2558">
                  <a:extLst>
                    <a:ext uri="{9D8B030D-6E8A-4147-A177-3AD203B41FA5}">
                      <a16:colId xmlns:a16="http://schemas.microsoft.com/office/drawing/2014/main" val="4005802938"/>
                    </a:ext>
                  </a:extLst>
                </a:gridCol>
                <a:gridCol w="5882558">
                  <a:extLst>
                    <a:ext uri="{9D8B030D-6E8A-4147-A177-3AD203B41FA5}">
                      <a16:colId xmlns:a16="http://schemas.microsoft.com/office/drawing/2014/main" val="276806341"/>
                    </a:ext>
                  </a:extLst>
                </a:gridCol>
              </a:tblGrid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088215"/>
                  </a:ext>
                </a:extLst>
              </a:tr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245417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Projet </a:t>
            </a:r>
            <a:r>
              <a:rPr lang="fr-FR" dirty="0">
                <a:solidFill>
                  <a:srgbClr val="59BFCE"/>
                </a:solidFill>
              </a:rPr>
              <a:t>« in a </a:t>
            </a:r>
            <a:r>
              <a:rPr lang="fr-FR" dirty="0" err="1">
                <a:solidFill>
                  <a:srgbClr val="59BFCE"/>
                </a:solidFill>
              </a:rPr>
              <a:t>nutshelL</a:t>
            </a:r>
            <a:r>
              <a:rPr lang="fr-FR" dirty="0">
                <a:solidFill>
                  <a:srgbClr val="59BFCE"/>
                </a:solidFill>
              </a:rPr>
              <a:t> »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2629" y="1376186"/>
            <a:ext cx="4803491" cy="4590790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1 - DOMAINE D’APPLICATION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domaine d’application de votre projet  ?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C’est le milieu qui va subir les changements liés à votre invention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Exemple: si votre projet concerne le développement ou l’amélioration d’un vélo électrique, le domaine pourrait être « Domaine  des déplacements citadins ou domestiques écologiques », ou «  La mobilité écologique », ou « Les matériaux légers et robustes » suivant votre projet.</a:t>
            </a:r>
          </a:p>
          <a:p>
            <a:pPr marL="0" indent="0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1400" b="1" dirty="0">
              <a:solidFill>
                <a:srgbClr val="59BFCE"/>
              </a:solidFill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413F127-ABF5-431D-8DE1-8207820F199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FR" i="1" dirty="0"/>
              <a:t>Confidentiel</a:t>
            </a:r>
          </a:p>
        </p:txBody>
      </p:sp>
      <p:sp>
        <p:nvSpPr>
          <p:cNvPr id="14" name="Espace réservé du contenu 7">
            <a:extLst>
              <a:ext uri="{FF2B5EF4-FFF2-40B4-BE49-F238E27FC236}">
                <a16:creationId xmlns:a16="http://schemas.microsoft.com/office/drawing/2014/main" id="{92C00F29-4F9C-4F9B-8A5A-2EE21EDBEC43}"/>
              </a:ext>
            </a:extLst>
          </p:cNvPr>
          <p:cNvSpPr txBox="1">
            <a:spLocks/>
          </p:cNvSpPr>
          <p:nvPr/>
        </p:nvSpPr>
        <p:spPr>
          <a:xfrm>
            <a:off x="6167967" y="1376186"/>
            <a:ext cx="5752790" cy="21257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LucidaGrande" panose="020B0600040502020204" pitchFamily="34" charset="0"/>
              <a:buChar char="◦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2 - PROBLÈME IDENTIFIÉ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problème avez-vous identifié? 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Qui sont les demandeurs? Quelles sont les solutions existantes aujourd’hui?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 quoi ne sont-elles pas satisfaisantes?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D7B52-5F67-487B-9A8A-3A269B79593B}"/>
              </a:ext>
            </a:extLst>
          </p:cNvPr>
          <p:cNvSpPr/>
          <p:nvPr/>
        </p:nvSpPr>
        <p:spPr>
          <a:xfrm>
            <a:off x="569830" y="4060341"/>
            <a:ext cx="5076290" cy="232145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400" b="1" dirty="0">
                <a:solidFill>
                  <a:srgbClr val="59BFCE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3 - QUELLE EST VOTRE SOLUTION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Formuler en une phrase votre solution – commencer par un verbe.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Exemple:  développer un vélo électrique, léger, pliable et transportable facilement par un individu.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Avez-vous une idée de produit ou service ?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9C900-5317-4135-80BE-E052E8815E7B}"/>
              </a:ext>
            </a:extLst>
          </p:cNvPr>
          <p:cNvSpPr/>
          <p:nvPr/>
        </p:nvSpPr>
        <p:spPr>
          <a:xfrm>
            <a:off x="6277510" y="3671581"/>
            <a:ext cx="5148256" cy="1928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15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C4E4D0-474F-4481-8315-83B549862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Technologie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524FEC-D240-4819-82A5-C20867251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CD2253-F693-47D1-9F0C-3B9C9C4BF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73314A3-1660-4436-86AF-9173F3DF3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détaillée votre solution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la technologie sous-jacente. Expliquez précisément quels sont les verrous et comment vous comptez les lever?</a:t>
            </a: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9B37C7-9CC3-9855-4A97-3B961DBDC280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33379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59BFCE"/>
                </a:solidFill>
              </a:rPr>
              <a:t>Benchmark</a:t>
            </a:r>
            <a:r>
              <a:rPr lang="fr-FR" dirty="0"/>
              <a:t> technologique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138431"/>
            <a:ext cx="5226515" cy="5002309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CONCURRENTS &amp; TECHNOLOGIES CONCURRENTES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L’important est d’avoir une comparaison des principales technologies/solutions concurrentes, répondant partiellement au problème posé et/ou étant utilisées aujourd’hui pour répondre au problème posé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1) Les technologies concurrentes 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Présentation technique, point fort &amp; point faible – lister les solutions académiques et industrielles.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le cas répondant des critères clairement définis et des éléments quantitatifs permettant de comparer les technologies concurrentes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Privilégier un</a:t>
            </a:r>
            <a:r>
              <a:rPr lang="fr-FR" sz="1100" b="1" u="sng" dirty="0">
                <a:solidFill>
                  <a:schemeClr val="bg1">
                    <a:lumMod val="50000"/>
                  </a:schemeClr>
                </a:solidFill>
              </a:rPr>
              <a:t> tableau récapitulatif des technologies, synthétique et lisible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2) Les acteurs concurrents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laboratoires académiques &amp;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Peuvent-ils devenir des partenaires?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EF652B-AD17-4B18-BA64-760581377959}"/>
              </a:ext>
            </a:extLst>
          </p:cNvPr>
          <p:cNvSpPr txBox="1">
            <a:spLocks/>
          </p:cNvSpPr>
          <p:nvPr/>
        </p:nvSpPr>
        <p:spPr>
          <a:xfrm>
            <a:off x="6096000" y="1138432"/>
            <a:ext cx="5810417" cy="50023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COMPARAISON &amp; ASPECTS DIFFÉRENCIANT</a:t>
            </a:r>
          </a:p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L’objectif est de comprendre précisément comment se positionne votre solution par rapport aux autres solutions</a:t>
            </a: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Comparez ici votre technologie aux technologies concurrentes : en quoi votre technologie est-elle la meilleure pour résoudre le problème posé? Quel est l’élément différentiant?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Ici, Vous devez convaincre que d’un point de vue technique, votre technologie (certes à un niveau peu avancé) est la plus prometteuse  ou à minima a un gros potentiel pour résoudre le problème posé en comparaison aux autres technologies concurrentes.</a:t>
            </a:r>
          </a:p>
          <a:p>
            <a:endParaRPr lang="fr-FR" dirty="0"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E46E8A-1BC5-4722-98F5-627F84D3BFF0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890448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C10C6B-500F-46FA-B860-0FD6293F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Marché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FD7FD1-7209-40AD-9B56-371F97C4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3ECFFE-083C-4467-A5EB-C3BD2D4F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75A80B9B-5414-4C37-AD69-9319BD52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b="1" dirty="0"/>
              <a:t>Données marché :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Taille du marché / typologie de marché / quelques chiffres en France /Europe/monde selon ce qui est pertinent à votre projet.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b="1" dirty="0"/>
              <a:t>Segmentation du marché &amp; attentes des utilisateurs / groupes de patients visés &amp; besoins cliniques : </a:t>
            </a:r>
          </a:p>
          <a:p>
            <a:pPr marL="171450" indent="-171450"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Comment se décompose le marché? Avez-vous une idée des performances attendus par les utilisateurs ? 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u="sng" dirty="0">
                <a:solidFill>
                  <a:schemeClr val="bg1">
                    <a:lumMod val="50000"/>
                  </a:schemeClr>
                </a:solidFill>
              </a:rPr>
              <a:t>Exemple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: Imaginons que le produit que vous envisagez de réaliser soit produit en petite série. Qui  achèterait directement ? Quel segment ( i.e. des groupes des personnes physiques ou morales présentant la même demande) pensez-vous atteindre en premier?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Reprenons le cas du vélo électrique et la segmentation à laquelle on peut penser. </a:t>
            </a:r>
          </a:p>
          <a:p>
            <a:pPr marL="685800" lvl="1" indent="-228600" algn="just">
              <a:buClr>
                <a:schemeClr val="bg1">
                  <a:lumMod val="50000"/>
                </a:schemeClr>
              </a:buClr>
              <a:buSzPct val="90000"/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retraités  : 65+, ballades dominicales, vélo électrique?; besoin : un vélo robuste pour se promener, pas cher, pas d’entretien; solution alternative : balade à pied/voiture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actifs &amp; jeunes citadins pour moyen de transport principal en complément des transports en commun :25-65, transport domicile-travail &amp; petites courses, besoin :  parcourir de courtes distances (&lt;30km), vélo robuste, solutions : transports en commun, voitures, deux roues motorisées. Pas forcément pliable(sauf rangement). Compact : pas vraiment.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Adolescents : Loisir / sport/déplacement; vélo « fun », design, à la mode?; vélo robuste. 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Entreprises multisites : Si sites peu éloignés, besoin : permettre la mobilité rapide, écolo  et « </a:t>
            </a:r>
            <a:r>
              <a:rPr lang="fr-FR" sz="11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healthy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 » de ses salariés, communication, solutions : pieds, voiture…; vélo robuste &amp; pas d’entretien. Compact/léger/pliable : ??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Collectivités &amp; Villes : Villes avec un vrai centre-ville,  besoin : désengorger le centre-ville &amp; le rendre aux piétons, diminuer la pollution, solution : voiture, limiter les déplacements en centre-ville mais risque de désertification &amp; achat sur internet? Vélo robuste et facile d’entretien/ pb du vol/ Compact/léger/pliable : non?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Sportifs professionnels &amp; amateurs éclairés : Profil : sportifs de haut niveau ou public avertis / Vélo de compétition ( critères associés…)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2B1B00-9889-118B-31F3-8251CDF1139B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7917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2787-85C9-4131-A278-9F004C7E7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0"/>
            <a:ext cx="8200572" cy="1002247"/>
          </a:xfrm>
        </p:spPr>
        <p:txBody>
          <a:bodyPr/>
          <a:lstStyle/>
          <a:p>
            <a:r>
              <a:rPr lang="fr-FR" dirty="0"/>
              <a:t>Positionnement du projet sur le marché visé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D2F035-44C0-4468-BC46-DE598B7BC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009740-2803-442F-9E8D-FB508E4B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5742C601-4842-4F4C-BCDD-D2A3D3D1C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Quel marché ou segment de marché pensez-vous adresser 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Prioriser les segments présentés sur la slide précédente : Qui manifeste le plus le besoin de votre solution?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b="1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Positionnement du livrable sur la chaine de la valeur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Décrivez ici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Ce que vous allez vendre ( peut-être le livrable du projet de maturation), à qui et pourquoi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L’avantage et ce qui est différenciant par rapport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aux produits &amp; services directement concurrents.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Note : vous pouvez vendre un vélo à un utilisateur, nouveau matériau à un fabriquant de vélo, ou un service à un utilisateur. Le positionnement n’est pas le même.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L’Equipe &amp; le projet de transfert : </a:t>
            </a:r>
          </a:p>
          <a:p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Envisagez-vous de créer une entreprise pour mener à bien le transfert technologique du produit?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quel serait le cœur de métier de la start-up? Que fabrique-t-elle? Internalisation vs externalisation</a:t>
            </a:r>
          </a:p>
          <a:p>
            <a:pPr>
              <a:spcBef>
                <a:spcPts val="0"/>
              </a:spcBef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Envisagez-vous plutôt un transfert vers une entreprise existante ? 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avez-vous une idée d’une entreprise intéressée par votre technologie? Avez-vous eu des contacts? </a:t>
            </a:r>
          </a:p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AD0775-1E8E-E63B-2EFE-21F170D7958D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22289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Maturité &amp; roadmap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lundi 5 mai 2025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6" y="1348158"/>
            <a:ext cx="5226514" cy="4590790"/>
          </a:xfrm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fr-FR" b="1" dirty="0">
                <a:solidFill>
                  <a:srgbClr val="59BFCE"/>
                </a:solidFill>
              </a:rPr>
              <a:t>                                        1 - Maturité de votre projet</a:t>
            </a:r>
          </a:p>
          <a:p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Qu’avez-vous démontré en laboratoire?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Existe –t-il une preuve de concept?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tests avez-vous réalisés? dans quelles conditions?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sont les résultats qualitatifs et quantitatifs obtenus?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niveau de maturité : estimation du TRL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37C30298-E73C-4597-A844-93B81B36603B}"/>
              </a:ext>
            </a:extLst>
          </p:cNvPr>
          <p:cNvSpPr txBox="1">
            <a:spLocks/>
          </p:cNvSpPr>
          <p:nvPr/>
        </p:nvSpPr>
        <p:spPr>
          <a:xfrm>
            <a:off x="6096000" y="1348158"/>
            <a:ext cx="5824756" cy="457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3 - Projet de maturation</a:t>
            </a:r>
          </a:p>
          <a:p>
            <a:endParaRPr lang="fr-FR" dirty="0"/>
          </a:p>
          <a:p>
            <a:endParaRPr lang="fr-FR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synthétique le calendrier, les principaux lots ainsi que leur livrable. 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4CED3A0C-7228-4BE4-8C40-3278FE208496}"/>
              </a:ext>
            </a:extLst>
          </p:cNvPr>
          <p:cNvSpPr txBox="1">
            <a:spLocks/>
          </p:cNvSpPr>
          <p:nvPr/>
        </p:nvSpPr>
        <p:spPr>
          <a:xfrm>
            <a:off x="869484" y="3636590"/>
            <a:ext cx="5226515" cy="2289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2 - Objectif du projet de maturation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en une phrase l’objectif technique de votre programme de maturation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en une phrase le livrable final du projet de maturation.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Lister les risques à lever &amp; Principaux critères de performances à atteindre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0EE5CB-AD27-B8ED-5B26-9CEEB92E1AF6}"/>
              </a:ext>
            </a:extLst>
          </p:cNvPr>
          <p:cNvSpPr txBox="1">
            <a:spLocks/>
          </p:cNvSpPr>
          <p:nvPr/>
        </p:nvSpPr>
        <p:spPr>
          <a:xfrm>
            <a:off x="0" y="6353072"/>
            <a:ext cx="12191999" cy="58112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i="1"/>
              <a:t>Confidentiel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520887288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2172</TotalTime>
  <Words>1460</Words>
  <Application>Microsoft Office PowerPoint</Application>
  <PresentationFormat>Grand écran</PresentationFormat>
  <Paragraphs>164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22" baseType="lpstr">
      <vt:lpstr>Gulim</vt:lpstr>
      <vt:lpstr>Arial</vt:lpstr>
      <vt:lpstr>Calibri</vt:lpstr>
      <vt:lpstr>Courier New</vt:lpstr>
      <vt:lpstr>LucidaGrande</vt:lpstr>
      <vt:lpstr>Symbol</vt:lpstr>
      <vt:lpstr>Tw Cen MT</vt:lpstr>
      <vt:lpstr>Wingdings</vt:lpstr>
      <vt:lpstr>ZapfDingbatsITC</vt:lpstr>
      <vt:lpstr>Conception personnalisée</vt:lpstr>
      <vt:lpstr>1_Conception personnalisée</vt:lpstr>
      <vt:lpstr>2_Conception personnalisée</vt:lpstr>
      <vt:lpstr>CADRAGE</vt:lpstr>
      <vt:lpstr>Nom du projet</vt:lpstr>
      <vt:lpstr>Équipe &amp; Acteurs</vt:lpstr>
      <vt:lpstr>Projet « in a nutshelL »</vt:lpstr>
      <vt:lpstr> Technologie </vt:lpstr>
      <vt:lpstr>Benchmark technologique</vt:lpstr>
      <vt:lpstr>Marché</vt:lpstr>
      <vt:lpstr>Positionnement du projet sur le marché visé</vt:lpstr>
      <vt:lpstr>Maturité &amp; roadmap</vt:lpstr>
      <vt:lpstr>CONCLUSION</vt:lpstr>
    </vt:vector>
  </TitlesOfParts>
  <Company>SATT Paris-Saclay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MOD Trame synthèse dossier projet d'investissement v1.1 - nouvelle charte graphique</dc:subject>
  <dc:creator>mirantsoa.rakotomalala@satt-paris-saclay.fr</dc:creator>
  <cp:lastModifiedBy>Anne-Laure Aurelle</cp:lastModifiedBy>
  <cp:revision>155</cp:revision>
  <cp:lastPrinted>2018-09-28T11:11:05Z</cp:lastPrinted>
  <dcterms:created xsi:type="dcterms:W3CDTF">2018-03-23T11:31:51Z</dcterms:created>
  <dcterms:modified xsi:type="dcterms:W3CDTF">2025-05-05T15:32:17Z</dcterms:modified>
</cp:coreProperties>
</file>